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12"/>
  </p:notesMasterIdLst>
  <p:handoutMasterIdLst>
    <p:handoutMasterId r:id="rId13"/>
  </p:handoutMasterIdLst>
  <p:sldIdLst>
    <p:sldId id="257" r:id="rId2"/>
    <p:sldId id="462" r:id="rId3"/>
    <p:sldId id="570" r:id="rId4"/>
    <p:sldId id="544" r:id="rId5"/>
    <p:sldId id="563" r:id="rId6"/>
    <p:sldId id="571" r:id="rId7"/>
    <p:sldId id="567" r:id="rId8"/>
    <p:sldId id="569" r:id="rId9"/>
    <p:sldId id="565" r:id="rId10"/>
    <p:sldId id="568" r:id="rId11"/>
  </p:sldIdLst>
  <p:sldSz cx="9144000" cy="6858000" type="screen4x3"/>
  <p:notesSz cx="6888163" cy="10020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9" autoAdjust="0"/>
    <p:restoredTop sz="84375" autoAdjust="0"/>
  </p:normalViewPr>
  <p:slideViewPr>
    <p:cSldViewPr>
      <p:cViewPr varScale="1">
        <p:scale>
          <a:sx n="96" d="100"/>
          <a:sy n="96" d="100"/>
        </p:scale>
        <p:origin x="163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244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F165F734-D40D-F245-AE75-EAB43C3011F9}" type="datetimeFigureOut">
              <a:rPr lang="fr-FR" smtClean="0"/>
              <a:pPr/>
              <a:t>27/09/2020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47D2389-0984-8544-8D07-51868CF51A2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773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FD27F71C-3FD9-48D3-9330-3934800DB4F1}" type="datetimeFigureOut">
              <a:rPr lang="fr-FR" smtClean="0"/>
              <a:pPr/>
              <a:t>27/09/2020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B97DBC64-DD92-46AD-86DD-C248CB6951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129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DBC64-DD92-46AD-86DD-C248CB69519A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3943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4632" cy="1035546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Picture 6" descr="Logo XMP Consul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619672" y="404664"/>
            <a:ext cx="5760640" cy="209687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864096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9" name="Espace réservé du numéro de diapositive 3"/>
          <p:cNvSpPr txBox="1">
            <a:spLocks/>
          </p:cNvSpPr>
          <p:nvPr userDrawn="1"/>
        </p:nvSpPr>
        <p:spPr>
          <a:xfrm>
            <a:off x="4572000" y="6597352"/>
            <a:ext cx="946448" cy="259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E924C3-C6C3-478F-BD8F-42FAC5185284}" type="slidenum">
              <a:rPr lang="fr-FR" sz="800" i="0" kern="1200" noProof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lang="fr-FR" sz="800" i="0" kern="1200" noProof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ZoneTexte 16"/>
          <p:cNvSpPr txBox="1"/>
          <p:nvPr userDrawn="1"/>
        </p:nvSpPr>
        <p:spPr>
          <a:xfrm>
            <a:off x="4283968" y="6597352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Page</a:t>
            </a:r>
          </a:p>
        </p:txBody>
      </p:sp>
      <p:sp>
        <p:nvSpPr>
          <p:cNvPr id="11" name="ZoneTexte 17"/>
          <p:cNvSpPr txBox="1"/>
          <p:nvPr userDrawn="1"/>
        </p:nvSpPr>
        <p:spPr>
          <a:xfrm>
            <a:off x="395536" y="6597354"/>
            <a:ext cx="2592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i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–  Confidentiel – Propriété</a:t>
            </a:r>
            <a:r>
              <a:rPr lang="fr-FR" sz="1000" i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d’Anthalia</a:t>
            </a:r>
            <a:endParaRPr lang="fr-FR" sz="1000" i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ZoneTexte 24"/>
          <p:cNvSpPr txBox="1"/>
          <p:nvPr userDrawn="1"/>
        </p:nvSpPr>
        <p:spPr>
          <a:xfrm>
            <a:off x="107504" y="6597354"/>
            <a:ext cx="2592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i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2014</a:t>
            </a:r>
          </a:p>
        </p:txBody>
      </p:sp>
    </p:spTree>
    <p:extLst>
      <p:ext uri="{BB962C8B-B14F-4D97-AF65-F5344CB8AC3E}">
        <p14:creationId xmlns:p14="http://schemas.microsoft.com/office/powerpoint/2010/main" val="1416611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864096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9" name="Espace réservé du numéro de diapositive 3"/>
          <p:cNvSpPr txBox="1">
            <a:spLocks/>
          </p:cNvSpPr>
          <p:nvPr userDrawn="1"/>
        </p:nvSpPr>
        <p:spPr>
          <a:xfrm>
            <a:off x="4572000" y="6597352"/>
            <a:ext cx="946448" cy="259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E924C3-C6C3-478F-BD8F-42FAC5185284}" type="slidenum">
              <a:rPr lang="fr-FR" sz="800" i="0" kern="1200" noProof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lang="fr-FR" sz="800" i="0" kern="1200" noProof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ZoneTexte 16"/>
          <p:cNvSpPr txBox="1"/>
          <p:nvPr userDrawn="1"/>
        </p:nvSpPr>
        <p:spPr>
          <a:xfrm>
            <a:off x="4283968" y="6597352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i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Page</a:t>
            </a:r>
          </a:p>
        </p:txBody>
      </p:sp>
      <p:sp>
        <p:nvSpPr>
          <p:cNvPr id="11" name="ZoneTexte 17"/>
          <p:cNvSpPr txBox="1"/>
          <p:nvPr userDrawn="1"/>
        </p:nvSpPr>
        <p:spPr>
          <a:xfrm>
            <a:off x="395536" y="6597354"/>
            <a:ext cx="2592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i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–  Confidentiel – Propriété</a:t>
            </a:r>
            <a:r>
              <a:rPr lang="fr-FR" sz="1000" i="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d’Anthalia</a:t>
            </a:r>
            <a:endParaRPr lang="fr-FR" sz="1000" i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ZoneTexte 24"/>
          <p:cNvSpPr txBox="1"/>
          <p:nvPr userDrawn="1"/>
        </p:nvSpPr>
        <p:spPr>
          <a:xfrm>
            <a:off x="107504" y="6597354"/>
            <a:ext cx="2592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i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2014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Picture 6" descr="Logo XMP Consul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298660" cy="8367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11760" y="0"/>
            <a:ext cx="6264696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BF0BA-F5D4-43FD-A7C4-BCD48E3E01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7" r:id="rId12"/>
    <p:sldLayoutId id="2147483708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2852936"/>
            <a:ext cx="7774632" cy="103554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sz="4800" b="1" dirty="0"/>
              <a:t>Assemblée générale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6400800" cy="1752600"/>
          </a:xfrm>
        </p:spPr>
        <p:txBody>
          <a:bodyPr>
            <a:normAutofit/>
          </a:bodyPr>
          <a:lstStyle/>
          <a:p>
            <a:r>
              <a:rPr lang="fr-FR" sz="4000" dirty="0"/>
              <a:t>28 septembre 2020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1734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Rapport d’activité (8/8)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83568" y="1628800"/>
            <a:ext cx="8208912" cy="33123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20000"/>
              </a:spcBef>
            </a:pPr>
            <a:r>
              <a:rPr lang="fr-FR" sz="2400" b="1" dirty="0"/>
              <a:t>Le Futur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fr-FR" sz="2400" b="1" dirty="0"/>
              <a:t>Réflexion stratégique : 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Enrichissement mutuel par échanges et entraide bienveillants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Activité menée avec profondeur et rigueur nous faisant reconnaitre comme  association de référence des professionnels indépendants de la consultance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Une pratique permettant aux adhérents qui le souhaitent de se regrouper pour mener une action commerciale.</a:t>
            </a:r>
            <a:r>
              <a:rPr lang="fr-FR" sz="2400" b="1" dirty="0"/>
              <a:t> </a:t>
            </a:r>
          </a:p>
          <a:p>
            <a:pPr>
              <a:spcBef>
                <a:spcPts val="300"/>
              </a:spcBef>
            </a:pPr>
            <a:endParaRPr lang="fr-FR" sz="2400" b="1" dirty="0"/>
          </a:p>
          <a:p>
            <a:pPr>
              <a:spcBef>
                <a:spcPts val="300"/>
              </a:spcBef>
            </a:pPr>
            <a:r>
              <a:rPr lang="fr-FR" sz="2400" b="1" dirty="0"/>
              <a:t>La refondation d’XMP-Consult sur sa raison d’être doit être une priorité de la prochaine année</a:t>
            </a:r>
          </a:p>
          <a:p>
            <a:pPr>
              <a:spcBef>
                <a:spcPts val="300"/>
              </a:spcBef>
            </a:pPr>
            <a:r>
              <a:rPr lang="fr-FR" sz="2400" b="1" dirty="0"/>
              <a:t>Elle suivra probablement la ligne issue des votes lors de cette </a:t>
            </a:r>
            <a:r>
              <a:rPr lang="fr-FR" sz="2400" b="1"/>
              <a:t>Assemblée Générale.</a:t>
            </a:r>
            <a:endParaRPr lang="fr-FR" sz="2400" b="1" dirty="0"/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endParaRPr lang="fr-FR" sz="2400" b="1" dirty="0"/>
          </a:p>
          <a:p>
            <a:endParaRPr lang="fr-FR" sz="1600" b="1" dirty="0"/>
          </a:p>
          <a:p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3352831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57550"/>
            <a:ext cx="7774632" cy="1035546"/>
          </a:xfrm>
        </p:spPr>
        <p:txBody>
          <a:bodyPr>
            <a:normAutofit fontScale="90000"/>
          </a:bodyPr>
          <a:lstStyle/>
          <a:p>
            <a:r>
              <a:rPr lang="fr-FR" dirty="0"/>
              <a:t>Rapport d’activité 2019</a:t>
            </a:r>
            <a:br>
              <a:rPr lang="fr-FR" dirty="0"/>
            </a:br>
            <a:br>
              <a:rPr lang="fr-FR" dirty="0"/>
            </a:br>
            <a:r>
              <a:rPr lang="fr-FR" dirty="0"/>
              <a:t>et les perspectives 2020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966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11760" y="0"/>
            <a:ext cx="6264696" cy="908720"/>
          </a:xfrm>
        </p:spPr>
        <p:txBody>
          <a:bodyPr>
            <a:normAutofit/>
          </a:bodyPr>
          <a:lstStyle/>
          <a:p>
            <a:r>
              <a:rPr lang="fr-FR" dirty="0"/>
              <a:t>Rapport d’activité (1/8)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54726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400" b="1" dirty="0"/>
              <a:t>En 2019</a:t>
            </a:r>
          </a:p>
          <a:p>
            <a:r>
              <a:rPr lang="fr-FR" sz="2400" b="1" dirty="0"/>
              <a:t>Une activité soutenue, perturbée en fin d’année par les mouvements sociaux</a:t>
            </a:r>
          </a:p>
          <a:p>
            <a:pPr lvl="1">
              <a:spcBef>
                <a:spcPts val="300"/>
              </a:spcBef>
            </a:pPr>
            <a:r>
              <a:rPr lang="fr-FR" sz="2000" dirty="0"/>
              <a:t>9 matinales </a:t>
            </a:r>
          </a:p>
          <a:p>
            <a:pPr lvl="1">
              <a:spcBef>
                <a:spcPts val="300"/>
              </a:spcBef>
            </a:pPr>
            <a:r>
              <a:rPr lang="fr-FR" sz="2000" dirty="0"/>
              <a:t>19 évènements partenaires essentiellement thématiques </a:t>
            </a:r>
          </a:p>
          <a:p>
            <a:pPr lvl="1">
              <a:spcBef>
                <a:spcPts val="300"/>
              </a:spcBef>
            </a:pPr>
            <a:r>
              <a:rPr lang="fr-FR" sz="2000" dirty="0"/>
              <a:t>24 événements thématiques dont des cycles de formation/ventes</a:t>
            </a:r>
          </a:p>
          <a:p>
            <a:pPr lvl="1">
              <a:spcBef>
                <a:spcPts val="300"/>
              </a:spcBef>
            </a:pPr>
            <a:r>
              <a:rPr lang="fr-FR" sz="2000" dirty="0"/>
              <a:t>Des groupes de travail (conseil de direction, proposition de valeur…) Echo, </a:t>
            </a:r>
            <a:r>
              <a:rPr lang="fr-FR" sz="2000" dirty="0" err="1"/>
              <a:t>Valo</a:t>
            </a:r>
            <a:endParaRPr lang="fr-FR" sz="2000" dirty="0"/>
          </a:p>
          <a:p>
            <a:r>
              <a:rPr lang="fr-FR" sz="2400" b="1" dirty="0"/>
              <a:t>Des publications périodiques de grande qualité</a:t>
            </a:r>
          </a:p>
          <a:p>
            <a:pPr lvl="1"/>
            <a:r>
              <a:rPr lang="fr-FR" sz="2000" dirty="0"/>
              <a:t>La lettre de XMP-Consult lancée fin 2018 est devenue régulière </a:t>
            </a:r>
          </a:p>
          <a:p>
            <a:pPr lvl="2"/>
            <a:r>
              <a:rPr lang="fr-FR" sz="1600" dirty="0"/>
              <a:t>7 en 2019/2020 dont une sur la crise sanitaire</a:t>
            </a:r>
          </a:p>
          <a:p>
            <a:r>
              <a:rPr lang="fr-FR" sz="2400" b="1" dirty="0"/>
              <a:t>Encouragées par le CA, promoteur de la création de valeur</a:t>
            </a:r>
          </a:p>
          <a:p>
            <a:pPr lvl="1"/>
            <a:r>
              <a:rPr lang="fr-FR" sz="2000" dirty="0"/>
              <a:t>Réflexions préalables sur le possible, </a:t>
            </a:r>
          </a:p>
          <a:p>
            <a:pPr lvl="1"/>
            <a:r>
              <a:rPr lang="fr-FR" sz="2000" dirty="0"/>
              <a:t>Groupe de travail animé par Thierry Masquelier sur la création de valeur	</a:t>
            </a:r>
          </a:p>
          <a:p>
            <a:pPr marL="0" indent="0">
              <a:buNone/>
            </a:pPr>
            <a:endParaRPr lang="fr-FR" sz="2400" b="1" dirty="0"/>
          </a:p>
          <a:p>
            <a:pPr marL="457200" lvl="1" indent="0">
              <a:spcBef>
                <a:spcPts val="300"/>
              </a:spcBef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713381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Rapport d’activité (2/8)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9552" y="1042362"/>
            <a:ext cx="8208912" cy="45468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20000"/>
              </a:spcBef>
            </a:pPr>
            <a:r>
              <a:rPr lang="fr-FR" sz="2400" b="1" dirty="0"/>
              <a:t>En  2019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fr-FR" sz="2400" b="1" dirty="0"/>
              <a:t>Conclusions du groupe de travail Thierry Masquelier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Existence </a:t>
            </a:r>
            <a:r>
              <a:rPr lang="fr-FR" sz="2000" b="1" dirty="0"/>
              <a:t>d’une vraie création de valeur pour les consultants par la « dynamique interne »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b="1" dirty="0"/>
              <a:t>Fragilité </a:t>
            </a:r>
            <a:r>
              <a:rPr lang="fr-FR" sz="2000" dirty="0"/>
              <a:t>liée à l’animation reposant sur peu de volontaires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b="1" dirty="0"/>
              <a:t>Faiblesse</a:t>
            </a:r>
            <a:r>
              <a:rPr lang="fr-FR" sz="2000" dirty="0"/>
              <a:t> dans la production de valeur et pour la promotion de son image de marque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Nécessité d’une plus grande implication directe du CA</a:t>
            </a:r>
          </a:p>
          <a:p>
            <a:pPr marL="342900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2400" b="1" dirty="0"/>
              <a:t>Le conseil a décidé à l’unanimité de donner suite en lançant une réflexion sur les commissions pour renforcer l’animation collective de l’association </a:t>
            </a:r>
          </a:p>
        </p:txBody>
      </p:sp>
    </p:spTree>
    <p:extLst>
      <p:ext uri="{BB962C8B-B14F-4D97-AF65-F5344CB8AC3E}">
        <p14:creationId xmlns:p14="http://schemas.microsoft.com/office/powerpoint/2010/main" val="2423308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Rapport d’activité (3/8)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43204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400" b="1" dirty="0"/>
              <a:t>En  2020</a:t>
            </a:r>
          </a:p>
          <a:p>
            <a:r>
              <a:rPr lang="fr-FR" sz="2400" b="1" dirty="0"/>
              <a:t>La crise sanitaire impacte nos adhérents et notre association</a:t>
            </a:r>
          </a:p>
          <a:p>
            <a:pPr lvl="1"/>
            <a:r>
              <a:rPr lang="fr-FR" sz="2000" b="1" dirty="0"/>
              <a:t>Elle touche durement </a:t>
            </a:r>
            <a:r>
              <a:rPr lang="fr-FR" sz="2000" b="1"/>
              <a:t>nos adhérents </a:t>
            </a:r>
            <a:r>
              <a:rPr lang="fr-FR" sz="2000" b="1" dirty="0"/>
              <a:t>qui :</a:t>
            </a:r>
          </a:p>
          <a:p>
            <a:pPr lvl="2"/>
            <a:r>
              <a:rPr lang="fr-FR" sz="1600" dirty="0"/>
              <a:t>comme la plupart des indépendants n’ont pas été les mieux protégés par les mesures gouvernementales</a:t>
            </a:r>
          </a:p>
          <a:p>
            <a:pPr lvl="2"/>
            <a:r>
              <a:rPr lang="fr-FR" sz="1600" dirty="0"/>
              <a:t>ont vu des opportunités commerciales disparaitre</a:t>
            </a:r>
          </a:p>
          <a:p>
            <a:pPr lvl="1"/>
            <a:r>
              <a:rPr lang="fr-FR" sz="2000" b="1" dirty="0"/>
              <a:t>Elle crée des opportunités et :</a:t>
            </a:r>
          </a:p>
          <a:p>
            <a:pPr lvl="2"/>
            <a:r>
              <a:rPr lang="fr-FR" sz="1600" dirty="0"/>
              <a:t>Suscite des espoirs pour les consultants notamment les nouveaux en reconversion</a:t>
            </a:r>
          </a:p>
          <a:p>
            <a:pPr lvl="2"/>
            <a:r>
              <a:rPr lang="fr-FR" sz="1600" dirty="0"/>
              <a:t>Accélère l’usage des outils de téléréunion</a:t>
            </a:r>
          </a:p>
          <a:p>
            <a:pPr lvl="2"/>
            <a:r>
              <a:rPr lang="fr-FR" sz="1600" dirty="0"/>
              <a:t>Accroit l’activité de communication de notre association</a:t>
            </a:r>
          </a:p>
          <a:p>
            <a:pPr lvl="2"/>
            <a:r>
              <a:rPr lang="fr-FR" sz="1600" dirty="0"/>
              <a:t>Permet d’expérimenter des pistes de partenariat</a:t>
            </a:r>
          </a:p>
          <a:p>
            <a:pPr lvl="2"/>
            <a:r>
              <a:rPr lang="fr-FR" sz="1600" dirty="0"/>
              <a:t>Crée une animation très utile pour sortir les consultants indépendants de leur isolement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2914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411760" y="0"/>
            <a:ext cx="6264696" cy="908720"/>
          </a:xfrm>
        </p:spPr>
        <p:txBody>
          <a:bodyPr>
            <a:normAutofit/>
          </a:bodyPr>
          <a:lstStyle/>
          <a:p>
            <a:r>
              <a:rPr lang="fr-FR" dirty="0"/>
              <a:t>Rapport d’activité (4/8)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4726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400" b="1" dirty="0"/>
              <a:t>En 2020</a:t>
            </a:r>
          </a:p>
          <a:p>
            <a:r>
              <a:rPr lang="fr-FR" sz="2400" b="1" dirty="0"/>
              <a:t>La crise sanitaire conduit à adapter l’activité de l’association </a:t>
            </a:r>
          </a:p>
          <a:p>
            <a:pPr lvl="1"/>
            <a:r>
              <a:rPr lang="fr-FR" sz="2000" dirty="0"/>
              <a:t>Arrêt des évènements partenaires en présentiel depuis mars (3 annulés)</a:t>
            </a:r>
          </a:p>
          <a:p>
            <a:pPr lvl="1"/>
            <a:r>
              <a:rPr lang="fr-FR" sz="2000" dirty="0"/>
              <a:t>Maintien des 7 Matinales dont 4 tenues à distance</a:t>
            </a:r>
          </a:p>
          <a:p>
            <a:pPr lvl="1">
              <a:spcBef>
                <a:spcPts val="300"/>
              </a:spcBef>
            </a:pPr>
            <a:r>
              <a:rPr lang="fr-FR" sz="2000" dirty="0"/>
              <a:t>Lancement d’une animation et de groupes de brainstorming autour de la Covid-19 pour accompagner les entreprises et les décideurs</a:t>
            </a:r>
          </a:p>
          <a:p>
            <a:pPr lvl="1">
              <a:spcBef>
                <a:spcPts val="300"/>
              </a:spcBef>
            </a:pPr>
            <a:r>
              <a:rPr lang="fr-FR" sz="2000" dirty="0"/>
              <a:t>Lancement d’un groupe hebdomadaire « processus de reprise » en partenariat avec HEC consultants et Agro consultants à vocation de support d’offres commerciales</a:t>
            </a:r>
          </a:p>
          <a:p>
            <a:pPr lvl="1">
              <a:spcBef>
                <a:spcPts val="300"/>
              </a:spcBef>
            </a:pPr>
            <a:r>
              <a:rPr lang="fr-FR" sz="2000" dirty="0"/>
              <a:t>Reprise des activités en septembre essentiellement à distance, notamment :</a:t>
            </a:r>
          </a:p>
          <a:p>
            <a:pPr lvl="2">
              <a:spcBef>
                <a:spcPts val="300"/>
              </a:spcBef>
            </a:pPr>
            <a:r>
              <a:rPr lang="fr-FR" sz="1600" dirty="0"/>
              <a:t>Matinale « le client a toujours raison » savoir dire non, 17 septembre</a:t>
            </a:r>
          </a:p>
          <a:p>
            <a:pPr lvl="2">
              <a:spcBef>
                <a:spcPts val="300"/>
              </a:spcBef>
            </a:pPr>
            <a:r>
              <a:rPr lang="fr-FR" sz="1600" dirty="0"/>
              <a:t>Première réunion d’accueil et d’intégration, 18 septembre </a:t>
            </a:r>
          </a:p>
          <a:p>
            <a:pPr lvl="2">
              <a:spcBef>
                <a:spcPts val="300"/>
              </a:spcBef>
            </a:pPr>
            <a:r>
              <a:rPr lang="fr-FR" sz="1600" dirty="0" err="1"/>
              <a:t>Webinar</a:t>
            </a:r>
            <a:r>
              <a:rPr lang="fr-FR" sz="1600" dirty="0"/>
              <a:t> sur la transformation numérique et les impacts environnementaux, 23 septembre </a:t>
            </a:r>
          </a:p>
          <a:p>
            <a:pPr lvl="1">
              <a:spcBef>
                <a:spcPts val="300"/>
              </a:spcBef>
            </a:pPr>
            <a:endParaRPr lang="fr-FR" sz="2000" dirty="0"/>
          </a:p>
          <a:p>
            <a:pPr lvl="1"/>
            <a:endParaRPr lang="fr-FR" sz="2000" dirty="0"/>
          </a:p>
          <a:p>
            <a:endParaRPr lang="fr-FR" sz="1500" b="1" dirty="0"/>
          </a:p>
        </p:txBody>
      </p:sp>
    </p:spTree>
    <p:extLst>
      <p:ext uri="{BB962C8B-B14F-4D97-AF65-F5344CB8AC3E}">
        <p14:creationId xmlns:p14="http://schemas.microsoft.com/office/powerpoint/2010/main" val="229950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Rapport d’activité (5/8)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1560" y="1186378"/>
            <a:ext cx="8208912" cy="45468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1" algn="ctr">
              <a:spcBef>
                <a:spcPts val="300"/>
              </a:spcBef>
            </a:pPr>
            <a:r>
              <a:rPr lang="fr-FR" sz="2400" b="1" dirty="0"/>
              <a:t>En 2020</a:t>
            </a:r>
          </a:p>
          <a:p>
            <a:pPr lvl="1">
              <a:spcBef>
                <a:spcPts val="300"/>
              </a:spcBef>
            </a:pPr>
            <a:r>
              <a:rPr lang="fr-FR" sz="2400" b="1" dirty="0"/>
              <a:t>Dans cette situation de crise, le CA a été pleinement mobilisé pour :</a:t>
            </a:r>
          </a:p>
          <a:p>
            <a:pPr marL="800100" lvl="1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Adapter l’activité de l’association et</a:t>
            </a:r>
          </a:p>
          <a:p>
            <a:pPr marL="800100" lvl="1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Poursuivre ses travaux pour préparer et agir après-crise :</a:t>
            </a:r>
          </a:p>
          <a:p>
            <a:pPr marL="1257300" lvl="2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La mise en place des commissions a été le travail collectif principal du CA</a:t>
            </a:r>
          </a:p>
          <a:p>
            <a:pPr marL="1257300" lvl="2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Relancer la réflexion sur la stratégie de l’association</a:t>
            </a:r>
            <a:endParaRPr lang="fr-FR" sz="2000" dirty="0"/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endParaRPr lang="fr-FR" sz="2000" dirty="0"/>
          </a:p>
          <a:p>
            <a:pPr lvl="1">
              <a:spcBef>
                <a:spcPts val="300"/>
              </a:spcBef>
            </a:pPr>
            <a:r>
              <a:rPr lang="fr-FR" sz="2000" dirty="0"/>
              <a:t>Le CA a tenu 9 réunions depuis avril 2020 contre 4 de janvier 2019 à janvier 2020</a:t>
            </a:r>
            <a:endParaRPr lang="fr-FR" sz="1050" dirty="0"/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endParaRPr lang="fr-FR" sz="2000" dirty="0"/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endParaRPr lang="fr-FR" sz="2000" b="1" dirty="0"/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endParaRPr lang="fr-FR" sz="2000" dirty="0"/>
          </a:p>
          <a:p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3188942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Rapport d’activité (6/8)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83568" y="1196752"/>
            <a:ext cx="8208912" cy="540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20000"/>
              </a:spcBef>
            </a:pPr>
            <a:r>
              <a:rPr lang="fr-FR" sz="2400" b="1" dirty="0"/>
              <a:t>En 2020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fr-FR" sz="2400" b="1" dirty="0"/>
              <a:t>Mise en place des commissions (CA du 27 avril 2020)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Assister le président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Démultiplier l’action du conseil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Rapprocher le conseil des adhérents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Modification du règlement intérieur : décision du CA du 27 juillet 2020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fr-FR" sz="2400" b="1" dirty="0"/>
              <a:t>4 Commissions 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Accueil et intégration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Activités internes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Communication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Ambassadeurs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r>
              <a:rPr lang="fr-FR" sz="2000" dirty="0"/>
              <a:t>5 réunions depuis mai 2020</a:t>
            </a:r>
          </a:p>
          <a:p>
            <a:pPr marL="742950" lvl="1" indent="-285750">
              <a:spcBef>
                <a:spcPts val="300"/>
              </a:spcBef>
              <a:buFont typeface="Arial" pitchFamily="34" charset="0"/>
              <a:buChar char="–"/>
            </a:pPr>
            <a:endParaRPr lang="fr-FR" sz="2000" dirty="0"/>
          </a:p>
          <a:p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1040507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Rapport d’activité (7/8)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856984" cy="54726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400" b="1" dirty="0"/>
              <a:t>Le futur</a:t>
            </a:r>
          </a:p>
          <a:p>
            <a:r>
              <a:rPr lang="fr-FR" sz="2400" b="1" dirty="0"/>
              <a:t>Intégrer les effets de cette crise dans l’action d’XMP-Consult</a:t>
            </a:r>
          </a:p>
          <a:p>
            <a:pPr lvl="1"/>
            <a:r>
              <a:rPr lang="fr-FR" sz="2000" b="1" dirty="0"/>
              <a:t>Des acquis à conforter</a:t>
            </a:r>
          </a:p>
          <a:p>
            <a:pPr lvl="2"/>
            <a:r>
              <a:rPr lang="fr-FR" sz="1600" b="1" dirty="0"/>
              <a:t>Le </a:t>
            </a:r>
            <a:r>
              <a:rPr lang="fr-FR" sz="1600" b="1" dirty="0" err="1"/>
              <a:t>distanciel</a:t>
            </a:r>
            <a:r>
              <a:rPr lang="fr-FR" sz="1600" b="1" dirty="0"/>
              <a:t> </a:t>
            </a:r>
            <a:r>
              <a:rPr lang="fr-FR" sz="1600" dirty="0"/>
              <a:t>va permettre d’intégrer durablement des </a:t>
            </a:r>
            <a:r>
              <a:rPr lang="fr-FR" sz="1600" b="1" dirty="0"/>
              <a:t>adhérents provinciaux ou à l’étranger</a:t>
            </a:r>
            <a:r>
              <a:rPr lang="fr-FR" sz="1600" dirty="0"/>
              <a:t>, </a:t>
            </a:r>
          </a:p>
          <a:p>
            <a:pPr lvl="2"/>
            <a:r>
              <a:rPr lang="fr-FR" sz="1600" b="1" dirty="0"/>
              <a:t>L’ouverture à des travaux en commun</a:t>
            </a:r>
            <a:r>
              <a:rPr lang="fr-FR" sz="1600" dirty="0"/>
              <a:t> avec des partenaires (Agro, HEC …)</a:t>
            </a:r>
          </a:p>
          <a:p>
            <a:pPr lvl="1"/>
            <a:r>
              <a:rPr lang="fr-FR" sz="2000" b="1" dirty="0"/>
              <a:t>Des questionnements</a:t>
            </a:r>
          </a:p>
          <a:p>
            <a:pPr lvl="2"/>
            <a:r>
              <a:rPr lang="fr-FR" sz="1600" dirty="0"/>
              <a:t>Renforcer l’écoute de nos adhérents notamment les plus fragilisés par la crise</a:t>
            </a:r>
          </a:p>
          <a:p>
            <a:pPr lvl="2"/>
            <a:r>
              <a:rPr lang="fr-FR" sz="1600" dirty="0"/>
              <a:t>Renforcer l’entraide et la bienveillance entre adhérents</a:t>
            </a:r>
          </a:p>
          <a:p>
            <a:pPr lvl="2"/>
            <a:r>
              <a:rPr lang="fr-FR" sz="1600" dirty="0"/>
              <a:t>Renforcer notre identité et nos attentes pour créer des partenariats apportant de la valeur aux partenaires comme à XMP-Consult</a:t>
            </a:r>
          </a:p>
          <a:p>
            <a:pPr lvl="2"/>
            <a:r>
              <a:rPr lang="fr-FR" sz="1600" dirty="0"/>
              <a:t>Equilibrer évènements en présentiel et en </a:t>
            </a:r>
            <a:r>
              <a:rPr lang="fr-FR" sz="1600" dirty="0" err="1"/>
              <a:t>distanciel</a:t>
            </a:r>
            <a:r>
              <a:rPr lang="fr-FR" sz="1600" dirty="0"/>
              <a:t>, nécessitant outils et retours d’expérience </a:t>
            </a:r>
          </a:p>
          <a:p>
            <a:pPr lvl="2"/>
            <a:r>
              <a:rPr lang="fr-FR" sz="1600" dirty="0"/>
              <a:t>Renforcer le fond de notre contenu pour accroitre la notoriété et l’efficacité de notre communication</a:t>
            </a:r>
          </a:p>
          <a:p>
            <a:pPr lvl="2"/>
            <a:r>
              <a:rPr lang="fr-FR" sz="1600" dirty="0"/>
              <a:t>XMP-Consult et l’activité commerciale des adhérents</a:t>
            </a:r>
          </a:p>
          <a:p>
            <a:pPr lvl="1"/>
            <a:r>
              <a:rPr lang="fr-FR" sz="300" b="1" dirty="0"/>
              <a:t>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BF0BA-F5D4-43FD-A7C4-BCD48E3E01A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864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16600</TotalTime>
  <Words>767</Words>
  <Application>Microsoft Office PowerPoint</Application>
  <PresentationFormat>Affichage à l'écran (4:3)</PresentationFormat>
  <Paragraphs>106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Assemblée générale</vt:lpstr>
      <vt:lpstr>Rapport d’activité 2019  et les perspectives 2020 </vt:lpstr>
      <vt:lpstr>Rapport d’activité (1/8)</vt:lpstr>
      <vt:lpstr>Rapport d’activité (2/8)</vt:lpstr>
      <vt:lpstr>Rapport d’activité (3/8)</vt:lpstr>
      <vt:lpstr>Rapport d’activité (4/8)</vt:lpstr>
      <vt:lpstr>Rapport d’activité (5/8)</vt:lpstr>
      <vt:lpstr>Rapport d’activité (6/8)</vt:lpstr>
      <vt:lpstr>Rapport d’activité (7/8)</vt:lpstr>
      <vt:lpstr>Rapport d’activité (8/8)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DE L’ASSOCIATION  XMC</dc:title>
  <dc:creator>Siara D. Abalo</dc:creator>
  <cp:lastModifiedBy>Antoine</cp:lastModifiedBy>
  <cp:revision>501</cp:revision>
  <cp:lastPrinted>2016-06-13T13:56:21Z</cp:lastPrinted>
  <dcterms:created xsi:type="dcterms:W3CDTF">2014-12-28T19:05:43Z</dcterms:created>
  <dcterms:modified xsi:type="dcterms:W3CDTF">2020-09-27T17:01:32Z</dcterms:modified>
</cp:coreProperties>
</file>